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20" d="100"/>
          <a:sy n="20" d="100"/>
        </p:scale>
        <p:origin x="27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3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6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6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9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9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3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9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5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tiff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63000">
              <a:schemeClr val="bg1"/>
            </a:gs>
            <a:gs pos="45000">
              <a:schemeClr val="bg1"/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3553" y="4375096"/>
            <a:ext cx="11110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Climate Change and Tree Growth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69869" y="789619"/>
            <a:ext cx="21462735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Tree Growth and Mortality</a:t>
            </a:r>
          </a:p>
          <a:p>
            <a:pPr algn="ctr"/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A Temperate Deciduous Forest in an Era of Global Change</a:t>
            </a:r>
            <a:endParaRPr lang="en-US" sz="72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51624" y="4338747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When Attackers Come to Play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35" y="4375355"/>
            <a:ext cx="1037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The Forest at SCBI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0884" y="4883186"/>
            <a:ext cx="4031544" cy="52629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884" y="10970745"/>
            <a:ext cx="4193798" cy="584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9609" y="16467893"/>
            <a:ext cx="881636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ForestGEO</a:t>
            </a:r>
          </a:p>
          <a:p>
            <a:pPr marL="285750" indent="-285750">
              <a:buFontTx/>
              <a:buChar char="-"/>
            </a:pPr>
            <a:r>
              <a:rPr lang="en-US" sz="4000" dirty="0" smtClean="0"/>
              <a:t>Global Earth Observatory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67 forest research sites around the world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Standardized survey protocol</a:t>
            </a:r>
          </a:p>
          <a:p>
            <a:pPr marL="742950" lvl="1" indent="-285750">
              <a:buFontTx/>
              <a:buChar char="-"/>
            </a:pPr>
            <a:r>
              <a:rPr lang="en-US" sz="4000" dirty="0"/>
              <a:t>Monitored continuously as early as </a:t>
            </a:r>
            <a:r>
              <a:rPr lang="en-US" sz="4000" dirty="0" smtClean="0"/>
              <a:t>1981</a:t>
            </a:r>
          </a:p>
          <a:p>
            <a:pPr marL="285750" indent="-285750">
              <a:buFontTx/>
              <a:buChar char="-"/>
            </a:pPr>
            <a:r>
              <a:rPr lang="en-US" sz="4000" dirty="0" smtClean="0"/>
              <a:t>Started in 2008 at SCBI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640 x 400m, 25.6 ha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5720" y="26688747"/>
            <a:ext cx="6598831" cy="439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7719" y="26675457"/>
            <a:ext cx="6497775" cy="4405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78" y="26681235"/>
            <a:ext cx="6459127" cy="4399881"/>
          </a:xfrm>
          <a:prstGeom prst="roundRect">
            <a:avLst>
              <a:gd name="adj" fmla="val 96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4365" y="26688747"/>
            <a:ext cx="6598832" cy="439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4668253" y="3467275"/>
            <a:ext cx="34825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/>
              <a:t>Contributors: Ian </a:t>
            </a:r>
            <a:r>
              <a:rPr lang="en-US" sz="4000" i="1" dirty="0" smtClean="0"/>
              <a:t>McGregor (presenter), </a:t>
            </a:r>
            <a:r>
              <a:rPr lang="en-US" sz="4000" i="1" dirty="0" smtClean="0"/>
              <a:t>Kristina </a:t>
            </a:r>
            <a:r>
              <a:rPr lang="en-US" sz="4000" i="1" dirty="0" smtClean="0"/>
              <a:t>Anderson-Teixeira (PI), </a:t>
            </a:r>
            <a:r>
              <a:rPr lang="en-US" sz="4000" i="1" dirty="0" smtClean="0"/>
              <a:t>Ryan Helcoski, Norm Bourg, William McShea, Erika Gonzalez, Valentine </a:t>
            </a:r>
            <a:r>
              <a:rPr lang="en-US" sz="4000" i="1" dirty="0" smtClean="0"/>
              <a:t>Herrmann, Alan Tepley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8058" y="5393833"/>
            <a:ext cx="9378286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Why Forests?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They support biodiversity</a:t>
            </a:r>
          </a:p>
          <a:p>
            <a:pPr marL="1200150" lvl="2" indent="-285750">
              <a:buFontTx/>
              <a:buChar char="-"/>
            </a:pPr>
            <a:r>
              <a:rPr lang="en-US" sz="4000" dirty="0"/>
              <a:t>Sustain half of all known species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They </a:t>
            </a:r>
            <a:r>
              <a:rPr lang="en-US" sz="4000" dirty="0" smtClean="0"/>
              <a:t>regulate climate</a:t>
            </a:r>
          </a:p>
          <a:p>
            <a:pPr marL="1200150" lvl="2" indent="-285750">
              <a:buFontTx/>
              <a:buChar char="-"/>
            </a:pPr>
            <a:r>
              <a:rPr lang="en-US" sz="4000" dirty="0"/>
              <a:t>Contain 45% of carbon in the terrestrial </a:t>
            </a:r>
            <a:r>
              <a:rPr lang="en-US" sz="4000" dirty="0" smtClean="0"/>
              <a:t>biosphere</a:t>
            </a:r>
          </a:p>
          <a:p>
            <a:pPr marL="742950" lvl="1" indent="-285750">
              <a:buFontTx/>
              <a:buChar char="-"/>
            </a:pPr>
            <a:r>
              <a:rPr lang="en-US" sz="4000" dirty="0" smtClean="0"/>
              <a:t>They are threatened</a:t>
            </a:r>
          </a:p>
          <a:p>
            <a:pPr marL="1200150" lvl="2" indent="-285750">
              <a:buFontTx/>
              <a:buChar char="-"/>
            </a:pPr>
            <a:r>
              <a:rPr lang="en-US" sz="4000" dirty="0" smtClean="0"/>
              <a:t>Global</a:t>
            </a:r>
            <a:r>
              <a:rPr lang="en-US" sz="4000" dirty="0"/>
              <a:t> </a:t>
            </a:r>
            <a:r>
              <a:rPr lang="en-US" sz="4000" dirty="0" smtClean="0"/>
              <a:t>change pressures </a:t>
            </a:r>
            <a:endParaRPr lang="en-US" sz="4000" dirty="0"/>
          </a:p>
          <a:p>
            <a:pPr lvl="2"/>
            <a:r>
              <a:rPr lang="en-US" sz="4000" dirty="0" smtClean="0"/>
              <a:t>(including </a:t>
            </a:r>
            <a:r>
              <a:rPr lang="en-US" sz="4000" dirty="0"/>
              <a:t>climate change, </a:t>
            </a:r>
            <a:r>
              <a:rPr lang="en-US" sz="4000" dirty="0" smtClean="0"/>
              <a:t>pollution, agricultural </a:t>
            </a:r>
            <a:r>
              <a:rPr lang="en-US" sz="4000" dirty="0"/>
              <a:t>expansion, logging, </a:t>
            </a:r>
            <a:r>
              <a:rPr lang="en-US" sz="4000" dirty="0" smtClean="0"/>
              <a:t>non-timber </a:t>
            </a:r>
            <a:r>
              <a:rPr lang="en-US" sz="4000" dirty="0"/>
              <a:t>forest </a:t>
            </a:r>
            <a:r>
              <a:rPr lang="en-US" sz="4000" dirty="0" smtClean="0"/>
              <a:t>product </a:t>
            </a:r>
            <a:r>
              <a:rPr lang="en-US" sz="4000" dirty="0"/>
              <a:t>extraction, hunting, and the spread of invasive </a:t>
            </a:r>
            <a:r>
              <a:rPr lang="en-US" sz="4000" dirty="0" smtClean="0"/>
              <a:t>species) threaten</a:t>
            </a:r>
            <a:r>
              <a:rPr lang="en-US" sz="4000" dirty="0"/>
              <a:t> </a:t>
            </a:r>
            <a:r>
              <a:rPr lang="en-US" sz="4000" dirty="0" smtClean="0"/>
              <a:t>biodiversity</a:t>
            </a:r>
            <a:r>
              <a:rPr lang="en-US" sz="4000" dirty="0"/>
              <a:t>, </a:t>
            </a:r>
            <a:r>
              <a:rPr lang="en-US" sz="4000" dirty="0" smtClean="0"/>
              <a:t>alter </a:t>
            </a:r>
            <a:r>
              <a:rPr lang="en-US" sz="4000" dirty="0"/>
              <a:t>community composition, </a:t>
            </a:r>
            <a:r>
              <a:rPr lang="en-US" sz="4000" dirty="0" smtClean="0"/>
              <a:t>and drive </a:t>
            </a:r>
            <a:r>
              <a:rPr lang="en-US" sz="4000" dirty="0"/>
              <a:t>feedbacks to climate change</a:t>
            </a:r>
          </a:p>
          <a:p>
            <a:pPr marL="1200150" lvl="2" indent="-285750">
              <a:buFontTx/>
              <a:buChar char="-"/>
            </a:pPr>
            <a:endParaRPr lang="en-US" sz="4000" dirty="0" smtClean="0"/>
          </a:p>
        </p:txBody>
      </p:sp>
      <p:pic>
        <p:nvPicPr>
          <p:cNvPr id="1026" name="Picture 2" descr="Image result for scbi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2589" y="567468"/>
            <a:ext cx="4930608" cy="2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restgeo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09" y="567468"/>
            <a:ext cx="2560152" cy="2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1227" y="31278091"/>
            <a:ext cx="4366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Sources</a:t>
            </a:r>
          </a:p>
          <a:p>
            <a:r>
              <a:rPr lang="en-US" sz="1200" dirty="0"/>
              <a:t>Anderson‐Teixeira, K. J., Davies, S. J., Bennett, A. C., Gonzalez‐Akre, E. B., Muller‐Landau, H. C., Wright, S. J., … Zimmerman, J. (2015). CTFS-ForestGEO: a worldwide network monitoring forests in an era of global change. </a:t>
            </a:r>
            <a:r>
              <a:rPr lang="en-US" sz="1200" i="1" dirty="0"/>
              <a:t>Global Change Biology</a:t>
            </a:r>
            <a:r>
              <a:rPr lang="en-US" sz="1200" dirty="0"/>
              <a:t>, </a:t>
            </a:r>
            <a:r>
              <a:rPr lang="en-US" sz="1200" i="1" dirty="0"/>
              <a:t>21</a:t>
            </a:r>
            <a:r>
              <a:rPr lang="en-US" sz="1200" dirty="0"/>
              <a:t>(2), 528–549. https://doi.org/10.1111/gcb.12712</a:t>
            </a:r>
          </a:p>
          <a:p>
            <a:r>
              <a:rPr lang="en-US" sz="1200" dirty="0" smtClean="0"/>
              <a:t>Anderson-Teixeira, K.J., Herrmann, V., Helcoski, R., Gonzalez-Akre, E.B., Tepley, A.J., … McShea, W. (</a:t>
            </a:r>
            <a:r>
              <a:rPr lang="en-US" sz="1200" dirty="0"/>
              <a:t>in prep) Long-term impact of exotic pests and pathogens on the forests of Virginia’s Blue Ridge Ecoregion. Target journal: </a:t>
            </a:r>
            <a:r>
              <a:rPr lang="en-US" sz="1200" i="1" dirty="0"/>
              <a:t>Global Change Biology.</a:t>
            </a:r>
            <a:endParaRPr lang="en-US" sz="1200" dirty="0" smtClean="0"/>
          </a:p>
          <a:p>
            <a:r>
              <a:rPr lang="en-US" sz="1200" dirty="0" smtClean="0"/>
              <a:t>Bennett</a:t>
            </a:r>
            <a:r>
              <a:rPr lang="en-US" sz="1200" dirty="0"/>
              <a:t>, A. C., McDowell, N. G., Allen, C. D., &amp; Anderson-Teixeira, K. J. (2015). Larger trees suffer most during drought in forests worldwide. </a:t>
            </a:r>
            <a:r>
              <a:rPr lang="en-US" sz="1200" i="1" dirty="0"/>
              <a:t>Nature Plants</a:t>
            </a:r>
            <a:r>
              <a:rPr lang="en-US" sz="1200" dirty="0"/>
              <a:t>, </a:t>
            </a:r>
            <a:r>
              <a:rPr lang="en-US" sz="1200" i="1" dirty="0"/>
              <a:t>1</a:t>
            </a:r>
            <a:r>
              <a:rPr lang="en-US" sz="1200" dirty="0"/>
              <a:t>(10), 15139. https://doi.org/10.1038/nplants.2015.139</a:t>
            </a:r>
          </a:p>
          <a:p>
            <a:r>
              <a:rPr lang="en-US" sz="1200" dirty="0"/>
              <a:t>Gonzalez‐Akre, E., Meakem, V., Eng, C.-Y., Tepley, A. J., Bourg, N. A., McShea, W., … Anderson‐Teixeira, K. (2016). Patterns of tree mortality in a temperate deciduous forest derived from a large forest dynamics plot. </a:t>
            </a:r>
            <a:r>
              <a:rPr lang="en-US" sz="1200" i="1" dirty="0"/>
              <a:t>Ecosphere</a:t>
            </a:r>
            <a:r>
              <a:rPr lang="en-US" sz="1200" dirty="0"/>
              <a:t>, </a:t>
            </a:r>
            <a:r>
              <a:rPr lang="en-US" sz="1200" i="1" dirty="0"/>
              <a:t>7</a:t>
            </a:r>
            <a:r>
              <a:rPr lang="en-US" sz="1200" dirty="0"/>
              <a:t>(12), e01595. https://doi.org/10.1002/ecs2.1595</a:t>
            </a:r>
          </a:p>
          <a:p>
            <a:r>
              <a:rPr lang="en-US" sz="1200" dirty="0" smtClean="0"/>
              <a:t>Helcoski, R., Tepley, A.J., Pederson, P., McGarvey, J.C., Meakem, V., Herrmann, V., Thompson, J.R., &amp; Anderson-Teixeira, K.J. </a:t>
            </a:r>
            <a:r>
              <a:rPr lang="en-US" sz="1200" dirty="0"/>
              <a:t>(in revision) Inter-annual variation in woody productivity of a temperate deciduous forest is primarily governed by growing season moisture.  </a:t>
            </a:r>
            <a:r>
              <a:rPr lang="en-US" sz="1200" i="1" dirty="0"/>
              <a:t>New </a:t>
            </a:r>
            <a:r>
              <a:rPr lang="en-US" sz="1200" i="1" dirty="0" smtClean="0"/>
              <a:t>Phytologist</a:t>
            </a:r>
            <a:r>
              <a:rPr lang="en-US" sz="1200" dirty="0"/>
              <a:t>.</a:t>
            </a:r>
            <a:endParaRPr lang="en-US" sz="1200" dirty="0" smtClean="0"/>
          </a:p>
          <a:p>
            <a:r>
              <a:rPr lang="en-US" sz="1200" dirty="0" smtClean="0"/>
              <a:t>Lloret</a:t>
            </a:r>
            <a:r>
              <a:rPr lang="en-US" sz="1200" dirty="0"/>
              <a:t>, F., Keeling, E. G., &amp; Sala, A. (2011). Components of tree resilience: effects of successive low-growth episodes in old ponderosa pine forests. </a:t>
            </a:r>
            <a:r>
              <a:rPr lang="en-US" sz="1200" i="1" dirty="0"/>
              <a:t>Oikos</a:t>
            </a:r>
            <a:r>
              <a:rPr lang="en-US" sz="1200" dirty="0"/>
              <a:t>, </a:t>
            </a:r>
            <a:r>
              <a:rPr lang="en-US" sz="1200" i="1" dirty="0"/>
              <a:t>120</a:t>
            </a:r>
            <a:r>
              <a:rPr lang="en-US" sz="1200" dirty="0"/>
              <a:t>(12), 1909–1920. https://doi.org/10.1111/j.1600-0706.2011.19372.x</a:t>
            </a:r>
          </a:p>
          <a:p>
            <a:endParaRPr 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1586683" y="5386530"/>
            <a:ext cx="10969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How do exotic forest insects and pathogens (EFIP) impact different species?</a:t>
            </a:r>
          </a:p>
          <a:p>
            <a:endParaRPr lang="en-US" sz="4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4942902" y="5393833"/>
            <a:ext cx="971444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How does climatic variation affect tree growth?</a:t>
            </a:r>
          </a:p>
          <a:p>
            <a:pPr marL="571500" indent="-571500">
              <a:buFontTx/>
              <a:buChar char="-"/>
            </a:pPr>
            <a:r>
              <a:rPr lang="en-US" sz="4000" dirty="0"/>
              <a:t>We used a 111-year tree ring record for 14 species to characterize climate responses of tree growth.</a:t>
            </a:r>
          </a:p>
          <a:p>
            <a:pPr marL="571500" indent="-571500">
              <a:buFontTx/>
              <a:buChar char="-"/>
            </a:pPr>
            <a:r>
              <a:rPr lang="en-US" sz="4000" dirty="0"/>
              <a:t>Growth responded positively to cool, moist growing season conditions.</a:t>
            </a:r>
          </a:p>
          <a:p>
            <a:pPr marL="571500" indent="-571500">
              <a:buFontTx/>
              <a:buChar char="-"/>
            </a:pPr>
            <a:r>
              <a:rPr lang="en-US" sz="4000" dirty="0"/>
              <a:t>While relatively moist conditions and elevated CO</a:t>
            </a:r>
            <a:r>
              <a:rPr lang="en-US" sz="4000" baseline="-25000" dirty="0"/>
              <a:t>2</a:t>
            </a:r>
            <a:r>
              <a:rPr lang="en-US" sz="4000" dirty="0"/>
              <a:t> appear to have buffered climate sensitivity in recent decades, woody productivity of this forest is </a:t>
            </a:r>
            <a:r>
              <a:rPr lang="en-US" sz="4000" dirty="0" smtClean="0"/>
              <a:t>climate-sensitive</a:t>
            </a:r>
          </a:p>
          <a:p>
            <a:pPr marL="1028700" lvl="1" indent="-571500">
              <a:buFontTx/>
              <a:buChar char="-"/>
            </a:pPr>
            <a:r>
              <a:rPr lang="en-US" sz="4000" dirty="0"/>
              <a:t>L</a:t>
            </a:r>
            <a:r>
              <a:rPr lang="en-US" sz="4000" dirty="0" smtClean="0"/>
              <a:t>ikely </a:t>
            </a:r>
            <a:r>
              <a:rPr lang="en-US" sz="4000" dirty="0"/>
              <a:t>to decline under projected </a:t>
            </a:r>
            <a:r>
              <a:rPr lang="en-US" sz="4000" dirty="0" smtClean="0"/>
              <a:t>hotter and </a:t>
            </a:r>
            <a:r>
              <a:rPr lang="en-US" sz="4000" dirty="0"/>
              <a:t>drier growing season conditions</a:t>
            </a:r>
            <a:endParaRPr lang="en-US" sz="4000" dirty="0"/>
          </a:p>
        </p:txBody>
      </p:sp>
      <p:pic>
        <p:nvPicPr>
          <p:cNvPr id="3" name="Picture 2" descr="Image result for forestgeo ma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8303" y="21431907"/>
            <a:ext cx="7777070" cy="38885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82480" y="25320443"/>
            <a:ext cx="5633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800" dirty="0"/>
              <a:t>www.eurekalert.org/multimedia/pub/80009.php</a:t>
            </a:r>
            <a:endParaRPr lang="en-US" sz="1050" dirty="0"/>
          </a:p>
        </p:txBody>
      </p:sp>
      <p:pic>
        <p:nvPicPr>
          <p:cNvPr id="25" name="Picture 24"/>
          <p:cNvPicPr/>
          <p:nvPr/>
        </p:nvPicPr>
        <p:blipFill>
          <a:blip r:embed="rId11"/>
          <a:stretch>
            <a:fillRect/>
          </a:stretch>
        </p:blipFill>
        <p:spPr>
          <a:xfrm>
            <a:off x="25018435" y="5613370"/>
            <a:ext cx="5613400" cy="6337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Connector 25"/>
          <p:cNvCxnSpPr/>
          <p:nvPr/>
        </p:nvCxnSpPr>
        <p:spPr>
          <a:xfrm flipV="1">
            <a:off x="0" y="4225191"/>
            <a:ext cx="43891200" cy="112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534147" y="4338168"/>
            <a:ext cx="192506" cy="21842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/>
          <p:cNvCxnSpPr/>
          <p:nvPr/>
        </p:nvCxnSpPr>
        <p:spPr>
          <a:xfrm>
            <a:off x="31124551" y="4281679"/>
            <a:ext cx="0" cy="21899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360380" y="14722403"/>
            <a:ext cx="1447629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Which trees are most climate-sensitive?</a:t>
            </a:r>
          </a:p>
          <a:p>
            <a:pPr marL="571500" indent="-571500">
              <a:buFontTx/>
              <a:buChar char="-"/>
            </a:pPr>
            <a:r>
              <a:rPr lang="en-US" sz="4000" dirty="0"/>
              <a:t>Larger trees tend to suffer larger growth decreases during drought (relative to their regular growth). </a:t>
            </a:r>
          </a:p>
          <a:p>
            <a:pPr marL="1028700" lvl="1" indent="-571500">
              <a:buFontTx/>
              <a:buChar char="-"/>
            </a:pPr>
            <a:r>
              <a:rPr lang="en-US" sz="4000" dirty="0"/>
              <a:t>This trend has been observed worldwide. </a:t>
            </a:r>
          </a:p>
          <a:p>
            <a:pPr marL="1028700" lvl="1" indent="-571500">
              <a:buFontTx/>
              <a:buChar char="-"/>
            </a:pPr>
            <a:r>
              <a:rPr lang="en-US" sz="4000" dirty="0"/>
              <a:t>Our ongoing analyses are seeking to understand whether this is driven by tree </a:t>
            </a:r>
            <a:r>
              <a:rPr lang="en-US" sz="4000" dirty="0" smtClean="0"/>
              <a:t>size</a:t>
            </a:r>
            <a:r>
              <a:rPr lang="en-US" sz="4000" i="1" dirty="0" smtClean="0"/>
              <a:t> </a:t>
            </a:r>
            <a:r>
              <a:rPr lang="en-US" sz="4000" dirty="0"/>
              <a:t>or by canopy exposure.</a:t>
            </a:r>
          </a:p>
          <a:p>
            <a:pPr marL="571500" indent="-571500">
              <a:buFontTx/>
              <a:buChar char="-"/>
            </a:pPr>
            <a:r>
              <a:rPr lang="en-US" sz="4000" dirty="0"/>
              <a:t>We also see a significant effect of species</a:t>
            </a:r>
            <a:r>
              <a:rPr lang="en-US" sz="4000" dirty="0" smtClean="0"/>
              <a:t>’ </a:t>
            </a:r>
            <a:r>
              <a:rPr lang="en-US" sz="4000" dirty="0"/>
              <a:t>leaf turgor loss point (TLP)– i.e., the level of water stress at which a leaf wilts. Species with leaves that wilt sooner are more drought-sensitive. 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31586682" y="14104967"/>
            <a:ext cx="1198068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Isn’t this bad for biodiversity?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Yes and no.</a:t>
            </a:r>
          </a:p>
          <a:p>
            <a:pPr marL="1028700" lvl="1" indent="-571500">
              <a:buFontTx/>
              <a:buChar char="-"/>
            </a:pPr>
            <a:r>
              <a:rPr lang="en-US" sz="4000" dirty="0" smtClean="0"/>
              <a:t>Local (alpha) diversity impacts are mixed, while regional (gamma) diversity shows no change.</a:t>
            </a:r>
          </a:p>
          <a:p>
            <a:pPr marL="1028700" lvl="1" indent="-571500">
              <a:buFontTx/>
              <a:buChar char="-"/>
            </a:pPr>
            <a:r>
              <a:rPr lang="en-US" sz="4000" dirty="0" smtClean="0"/>
              <a:t>Why? Study plots can show die-offs while all </a:t>
            </a:r>
            <a:r>
              <a:rPr lang="en-US" sz="4000" dirty="0"/>
              <a:t>EFIP-affected species remain in the region, even if populations are not reproductively viable.</a:t>
            </a:r>
          </a:p>
          <a:p>
            <a:pPr marL="1028700" lvl="1" indent="-571500">
              <a:buFontTx/>
              <a:buChar char="-"/>
            </a:pPr>
            <a:r>
              <a:rPr lang="en-US" sz="4000" dirty="0"/>
              <a:t>Biomass is increasing (as it is in most eastern US forests), but would have increased faster without setbacks from EFIP. </a:t>
            </a:r>
          </a:p>
        </p:txBody>
      </p:sp>
      <p:pic>
        <p:nvPicPr>
          <p:cNvPr id="34" name="Picture 33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4420" y="8011000"/>
            <a:ext cx="4552950" cy="4483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8637" y="19961042"/>
            <a:ext cx="6348733" cy="5935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1617268" y="7092760"/>
            <a:ext cx="739715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/>
              <a:t>SCBI and Shenandoah National Park (SNP</a:t>
            </a:r>
            <a:r>
              <a:rPr lang="en-US" sz="4000" dirty="0" smtClean="0"/>
              <a:t>) </a:t>
            </a:r>
          </a:p>
          <a:p>
            <a:r>
              <a:rPr lang="en-US" sz="4000" i="1" dirty="0" smtClean="0"/>
              <a:t>	*see map in first column</a:t>
            </a:r>
            <a:endParaRPr lang="en-US" sz="4000" dirty="0"/>
          </a:p>
          <a:p>
            <a:pPr marL="571500" indent="-571500">
              <a:buFontTx/>
              <a:buChar char="-"/>
            </a:pPr>
            <a:r>
              <a:rPr lang="en-US" sz="4000" dirty="0"/>
              <a:t>EFIP have dramatically reduced abundance and biomass of eight tree taxa over the last century</a:t>
            </a:r>
          </a:p>
          <a:p>
            <a:pPr marL="1028700" lvl="1" indent="-571500">
              <a:buFontTx/>
              <a:buChar char="-"/>
            </a:pPr>
            <a:r>
              <a:rPr lang="en-US" sz="4000" i="1" dirty="0"/>
              <a:t>Castanea, Ulmus, Juglans, Cornus, Cercis, Quercus, Tsuga, </a:t>
            </a:r>
            <a:r>
              <a:rPr lang="en-US" sz="4000" dirty="0"/>
              <a:t>and </a:t>
            </a:r>
            <a:r>
              <a:rPr lang="en-US" sz="4000" i="1" dirty="0"/>
              <a:t>Fraxinus</a:t>
            </a:r>
            <a:endParaRPr lang="en-US" dirty="0"/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67157" y="20512603"/>
            <a:ext cx="5869519" cy="5166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27579" y="20478606"/>
            <a:ext cx="5908141" cy="520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808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707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Smithsonian Institution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McGregor, Ian</dc:creator>
  <cp:lastModifiedBy>McGregor, Ian</cp:lastModifiedBy>
  <cp:revision>49</cp:revision>
  <dcterms:created xsi:type="dcterms:W3CDTF">2019-03-08T20:59:57Z</dcterms:created>
  <dcterms:modified xsi:type="dcterms:W3CDTF">2019-03-29T19:37:17Z</dcterms:modified>
</cp:coreProperties>
</file>